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329" r:id="rId5"/>
    <p:sldId id="330" r:id="rId6"/>
    <p:sldId id="332" r:id="rId7"/>
    <p:sldId id="260" r:id="rId8"/>
    <p:sldId id="276" r:id="rId9"/>
    <p:sldId id="263" r:id="rId10"/>
    <p:sldId id="275" r:id="rId11"/>
    <p:sldId id="323" r:id="rId12"/>
    <p:sldId id="273" r:id="rId13"/>
    <p:sldId id="261" r:id="rId14"/>
    <p:sldId id="264" r:id="rId15"/>
    <p:sldId id="265" r:id="rId16"/>
    <p:sldId id="266" r:id="rId17"/>
    <p:sldId id="267" r:id="rId18"/>
    <p:sldId id="268" r:id="rId19"/>
    <p:sldId id="331" r:id="rId20"/>
    <p:sldId id="270" r:id="rId21"/>
    <p:sldId id="271" r:id="rId22"/>
    <p:sldId id="27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325" r:id="rId45"/>
    <p:sldId id="308" r:id="rId46"/>
    <p:sldId id="304" r:id="rId47"/>
    <p:sldId id="305" r:id="rId48"/>
    <p:sldId id="306" r:id="rId49"/>
    <p:sldId id="307" r:id="rId50"/>
    <p:sldId id="299" r:id="rId51"/>
    <p:sldId id="300" r:id="rId52"/>
    <p:sldId id="301" r:id="rId53"/>
    <p:sldId id="302" r:id="rId54"/>
    <p:sldId id="303" r:id="rId55"/>
    <p:sldId id="309" r:id="rId56"/>
    <p:sldId id="310" r:id="rId57"/>
    <p:sldId id="311" r:id="rId58"/>
    <p:sldId id="312" r:id="rId59"/>
    <p:sldId id="313" r:id="rId60"/>
    <p:sldId id="314" r:id="rId61"/>
    <p:sldId id="326" r:id="rId62"/>
    <p:sldId id="327" r:id="rId63"/>
    <p:sldId id="328" r:id="rId64"/>
    <p:sldId id="262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258" r:id="rId74"/>
    <p:sldId id="269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766"/>
  </p:normalViewPr>
  <p:slideViewPr>
    <p:cSldViewPr snapToGrid="0" snapToObjects="1">
      <p:cViewPr varScale="1">
        <p:scale>
          <a:sx n="109" d="100"/>
          <a:sy n="109" d="100"/>
        </p:scale>
        <p:origin x="216" y="600"/>
      </p:cViewPr>
      <p:guideLst/>
    </p:cSldViewPr>
  </p:slideViewPr>
  <p:outlineViewPr>
    <p:cViewPr>
      <p:scale>
        <a:sx n="33" d="100"/>
        <a:sy n="33" d="100"/>
      </p:scale>
      <p:origin x="0" y="-202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3.4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vault.vmware.com/group/nsx/avi-networks-technical-resource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AFCD-A8C6-8B4C-A71C-C61FED8F3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Nested Deploy with AVI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2BDC-73BC-6241-BE1D-67CE7FCCD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3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F43C-A2A0-0349-BDA4-9E942E8C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52FE-8159-2740-8D75-1E2EFE92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4190334-235C-2D4F-9CD7-EEB6D53E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5" y="2094763"/>
            <a:ext cx="9090529" cy="39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9809-DDA6-8044-9DF7-3D1F0FE88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Resource Consumption</a:t>
            </a:r>
          </a:p>
        </p:txBody>
      </p:sp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D1B8C94-248B-E245-A831-E988CC574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1605" y="4551344"/>
            <a:ext cx="4432300" cy="1498600"/>
          </a:xfr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270D90-5BBB-4244-973F-F20FFD270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05" y="2157864"/>
            <a:ext cx="37211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CF57-D090-924F-985A-D2568E1C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D25EF-DEB9-FC4B-AC0F-01434F209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671804"/>
            <a:ext cx="7796540" cy="5378140"/>
          </a:xfrm>
        </p:spPr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</a:p>
          <a:p>
            <a:r>
              <a:rPr lang="en-US" dirty="0"/>
              <a:t>Deploy OVF Template </a:t>
            </a:r>
          </a:p>
          <a:p>
            <a:r>
              <a:rPr lang="en-US" dirty="0"/>
              <a:t>Choose Thick Provision Lazy Zeroed for disk format.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8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B48E-51F4-8041-9303-8DC89B82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934709-2134-8943-AF9D-C32BA3302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00" y="2561590"/>
            <a:ext cx="4978400" cy="2857500"/>
          </a:xfrm>
        </p:spPr>
      </p:pic>
    </p:spTree>
    <p:extLst>
      <p:ext uri="{BB962C8B-B14F-4D97-AF65-F5344CB8AC3E}">
        <p14:creationId xmlns:p14="http://schemas.microsoft.com/office/powerpoint/2010/main" val="327301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E0D0-259C-4642-A434-2127C5CB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F87A95E-B159-9B43-8EAB-C9302697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546" y="2052619"/>
            <a:ext cx="5354907" cy="3997325"/>
          </a:xfrm>
        </p:spPr>
      </p:pic>
    </p:spTree>
    <p:extLst>
      <p:ext uri="{BB962C8B-B14F-4D97-AF65-F5344CB8AC3E}">
        <p14:creationId xmlns:p14="http://schemas.microsoft.com/office/powerpoint/2010/main" val="3270651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C240-A123-814E-969E-A60A234A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1128C82-3FDD-8141-8A8D-4D96E81FA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635" y="1885285"/>
            <a:ext cx="7056730" cy="3997325"/>
          </a:xfrm>
        </p:spPr>
      </p:pic>
    </p:spTree>
    <p:extLst>
      <p:ext uri="{BB962C8B-B14F-4D97-AF65-F5344CB8AC3E}">
        <p14:creationId xmlns:p14="http://schemas.microsoft.com/office/powerpoint/2010/main" val="2931474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D3D7D-81C4-3A4D-9B9C-0B52F71C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8434E2C-EC1C-7445-A5DA-B7568F90D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894" y="2423758"/>
            <a:ext cx="7796212" cy="3060013"/>
          </a:xfrm>
        </p:spPr>
      </p:pic>
    </p:spTree>
    <p:extLst>
      <p:ext uri="{BB962C8B-B14F-4D97-AF65-F5344CB8AC3E}">
        <p14:creationId xmlns:p14="http://schemas.microsoft.com/office/powerpoint/2010/main" val="294889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E974D-0EF5-214F-9738-DDB2E3E4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Deploying </a:t>
            </a:r>
            <a:r>
              <a:rPr lang="en-US" b="1" dirty="0" err="1"/>
              <a:t>Avi</a:t>
            </a:r>
            <a:r>
              <a:rPr lang="en-US" b="1" dirty="0"/>
              <a:t> Controller OVA 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088551-C39C-1940-BFBC-ADD6C81F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949878-D93F-EE4D-8A1B-7B9F4D76B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670" y="1666524"/>
            <a:ext cx="8570398" cy="476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9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F798-B6FD-724E-9837-7E3BA020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192.168.3.40 in DNS forward and reverse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D6488B-F85E-ED42-BC65-8B8C1CF2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2919712"/>
            <a:ext cx="7796212" cy="2360712"/>
          </a:xfrm>
        </p:spPr>
      </p:pic>
    </p:spTree>
    <p:extLst>
      <p:ext uri="{BB962C8B-B14F-4D97-AF65-F5344CB8AC3E}">
        <p14:creationId xmlns:p14="http://schemas.microsoft.com/office/powerpoint/2010/main" val="591518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1F59-50CD-BB41-BACF-D9DEDA8D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via Browser for final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FBC9-497D-9C40-9E21-3BCC653B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browser to </a:t>
            </a:r>
            <a:r>
              <a:rPr lang="en-US" dirty="0">
                <a:hlinkClick r:id="rId2"/>
              </a:rPr>
              <a:t>http://192.168.3.40</a:t>
            </a:r>
            <a:r>
              <a:rPr lang="en-US" dirty="0"/>
              <a:t> </a:t>
            </a:r>
          </a:p>
          <a:p>
            <a:r>
              <a:rPr lang="en-US" dirty="0"/>
              <a:t>It may take a little bit before the GUI is up!</a:t>
            </a:r>
          </a:p>
        </p:txBody>
      </p:sp>
    </p:spTree>
    <p:extLst>
      <p:ext uri="{BB962C8B-B14F-4D97-AF65-F5344CB8AC3E}">
        <p14:creationId xmlns:p14="http://schemas.microsoft.com/office/powerpoint/2010/main" val="71866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E6CA-0B93-DC4D-B149-C8A33B9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I ran into on my Windows 2016 servers with the 7.0u2 ISO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776D-E91C-DC49-804E-49C5ACBD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7.0 u2 iso execution issues</a:t>
            </a:r>
          </a:p>
          <a:p>
            <a:r>
              <a:rPr lang="en-US" dirty="0"/>
              <a:t>============================</a:t>
            </a:r>
          </a:p>
          <a:p>
            <a:r>
              <a:rPr lang="en-US" dirty="0"/>
              <a:t>Error: VCRuntime140.dll missing or a hex number error</a:t>
            </a:r>
          </a:p>
          <a:p>
            <a:r>
              <a:rPr lang="en-US" dirty="0"/>
              <a:t>Download: https://</a:t>
            </a:r>
            <a:r>
              <a:rPr lang="en-US" dirty="0" err="1"/>
              <a:t>www.microsoft.com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-us/download/</a:t>
            </a:r>
            <a:r>
              <a:rPr lang="en-US" dirty="0" err="1"/>
              <a:t>confirmation.aspx?id</a:t>
            </a:r>
            <a:r>
              <a:rPr lang="en-US" dirty="0"/>
              <a:t>=52685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567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A5C0-58DA-C84C-9B2B-B4F41F46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E5B3F93-750E-B542-9B99-04CBB3BE1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4220" y="2052619"/>
            <a:ext cx="4203560" cy="3997325"/>
          </a:xfrm>
        </p:spPr>
      </p:pic>
    </p:spTree>
    <p:extLst>
      <p:ext uri="{BB962C8B-B14F-4D97-AF65-F5344CB8AC3E}">
        <p14:creationId xmlns:p14="http://schemas.microsoft.com/office/powerpoint/2010/main" val="288712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C113-8448-C447-B4EA-4E8D719E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020F879-0985-3241-A1FC-FDE8FEB5E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1990" y="2052619"/>
            <a:ext cx="3608020" cy="3997325"/>
          </a:xfrm>
        </p:spPr>
      </p:pic>
    </p:spTree>
    <p:extLst>
      <p:ext uri="{BB962C8B-B14F-4D97-AF65-F5344CB8AC3E}">
        <p14:creationId xmlns:p14="http://schemas.microsoft.com/office/powerpoint/2010/main" val="4005867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8666-4C87-5E47-A665-7573B8237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5F4C3AC-BC95-D24D-935A-476E9BDE9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4420" y="2052619"/>
            <a:ext cx="3323159" cy="3997325"/>
          </a:xfrm>
        </p:spPr>
      </p:pic>
    </p:spTree>
    <p:extLst>
      <p:ext uri="{BB962C8B-B14F-4D97-AF65-F5344CB8AC3E}">
        <p14:creationId xmlns:p14="http://schemas.microsoft.com/office/powerpoint/2010/main" val="4048318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E17E-3420-5E49-BD87-F5561855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AA8-B03A-6948-B6F5-5C69E9BD8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6C3A5-2E66-CE47-B97E-3C66E644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63" y="1521222"/>
            <a:ext cx="5314474" cy="48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19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CD31D-5824-F94D-8633-9EDB0F90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77E2-D1B4-9B4D-BF93-7DCC2C5F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807B1-2AAD-0A41-8FB1-388AD0E2B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851" y="1648088"/>
            <a:ext cx="4094733" cy="480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1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61960-DD9D-5940-9831-28D88083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8DE22-EE55-DF45-859A-A4F25024C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BB3DCA-2441-B447-ABF9-4C08CB586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822" y="1348862"/>
            <a:ext cx="4602355" cy="55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7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83B7-2AC5-734A-9213-27883759E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483C-BE0C-4247-8600-975BB7843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8784C1-6250-4546-B738-E7A15C06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46" y="1413164"/>
            <a:ext cx="4446908" cy="54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14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8B075-FEEE-7341-8B99-BA2DB99B1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1BDC-D95E-504E-AEB2-58991B75F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449635-A0BE-3C49-A55D-44A4E2E0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283" y="1210418"/>
            <a:ext cx="4413434" cy="568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9458-8E48-5D4B-8E6B-E99069135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8E70-9968-1E48-AE66-8662317A8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22656B-E3DE-F644-B4D3-EAD698D0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89" y="1588420"/>
            <a:ext cx="5276768" cy="45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3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8AD4-1076-2B44-B548-1DBF5E808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B10A-1077-F84A-AB98-44E374A99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4853DA-E693-C74E-9C90-D9CA5F9C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133600"/>
            <a:ext cx="5892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07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BD71-8869-8C4E-87DD-525F5679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0ABD6-1C83-274B-AC97-4B34B1058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>
              <a:lnSpc>
                <a:spcPct val="100000"/>
              </a:lnSpc>
            </a:pPr>
            <a:r>
              <a:rPr lang="en-US" sz="1400" dirty="0">
                <a:hlinkClick r:id="rId2"/>
              </a:rPr>
              <a:t>https://vault.vmware.com/group/nsx/avi-networks-technical-resources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=7FKkCb8OqaY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docs.vmware.com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/VMware-vSphere/7.0/</a:t>
            </a:r>
            <a:r>
              <a:rPr lang="en-US" sz="1400" dirty="0" err="1"/>
              <a:t>vmware</a:t>
            </a:r>
            <a:r>
              <a:rPr lang="en-US" sz="1400" dirty="0"/>
              <a:t>-</a:t>
            </a:r>
            <a:r>
              <a:rPr lang="en-US" sz="1400" dirty="0" err="1"/>
              <a:t>vsphere</a:t>
            </a:r>
            <a:r>
              <a:rPr lang="en-US" sz="1400" dirty="0"/>
              <a:t>-with-</a:t>
            </a:r>
            <a:r>
              <a:rPr lang="en-US" sz="1400" dirty="0" err="1"/>
              <a:t>tanzu</a:t>
            </a:r>
            <a:r>
              <a:rPr lang="en-US" sz="1400" dirty="0"/>
              <a:t>/GUID-AB96BE48-D5B3-4B88-A92E-5A083472C56D.html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76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009D28-60AB-4286-84F8-A812569BC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219F90-DB69-4512-B316-9EFEF58A2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870E80-2F2E-4A9F-95CE-2562977A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2ED9517-E340-43FD-89D0-E63A8ACDA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9F6541-8315-4C61-9893-EBBFD4462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00E0EF-4C8D-4D43-975B-5F6A7B762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42222-C49A-0D41-B8F2-42B8E5AD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4416129" cy="1077229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Delete certs to get edit to work in drop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A7F0-B6A3-D247-ACDA-B2AE47299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4468300" cy="3997828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C8E78F-6B4C-EC4F-8AC8-F04FAFB26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160" b="5"/>
          <a:stretch/>
        </p:blipFill>
        <p:spPr>
          <a:xfrm>
            <a:off x="7077252" y="632702"/>
            <a:ext cx="3669133" cy="214062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F22C91C-FD4E-B84B-BF3C-9A1395CACB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990" b="-2"/>
          <a:stretch/>
        </p:blipFill>
        <p:spPr>
          <a:xfrm>
            <a:off x="7077252" y="2934196"/>
            <a:ext cx="3669133" cy="327727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16CBC2-5A8E-41E4-B729-A11771E2B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95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3B2B-9974-D547-BEC2-79BDDBA7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 first line and SAN </a:t>
            </a:r>
            <a:r>
              <a:rPr lang="en-US" dirty="0" err="1"/>
              <a:t>lineand</a:t>
            </a:r>
            <a:r>
              <a:rPr lang="en-US" dirty="0"/>
              <a:t> match up with later the WCP enablement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1D541-0A40-1449-A426-7A2F13BB2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8A1D0F-A70F-3244-8DCA-10C7329F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604" y="2052116"/>
            <a:ext cx="4850792" cy="4708624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F1F926-AF9B-2C40-AECF-ECF43562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663" y="4414838"/>
            <a:ext cx="3188685" cy="244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4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B5556-0AAF-974E-8FDB-4408FC381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1B1AAE-6F66-445D-A905-EF4342E2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90816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DBEE62-3C15-E84E-B62C-1688D106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473" y="1606585"/>
            <a:ext cx="7086919" cy="48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71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9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1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4" name="Picture 13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5" name="Rectangle 15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19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CE69E-1C82-4040-9386-A97D1385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Export cert for later vCenter enablement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4AA26-6D29-6643-94DA-E1CB854A8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C57530-3D14-8F40-945F-7DF0BE54B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269" y="2791327"/>
            <a:ext cx="7931327" cy="180437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8" name="Rectangle 21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9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5EAD-2AC2-514E-A949-C64C8977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Copy Certificate to clipboard and into note pad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69BA0-2D31-B34C-86D7-E9AC2C0E4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9C74CF-B408-2749-8F97-06B0E9A9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011" y="2052116"/>
            <a:ext cx="7071923" cy="453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53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1FBB0-89F8-084C-A38F-BE76BA9D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front end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E2FA4-A17A-9D41-B555-DD78E71A2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3636C10-E480-0D4C-B0F9-FF6108A7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2659195"/>
            <a:ext cx="9978189" cy="26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5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8865-8AA7-2D48-BF0E-AA1C10D2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sure VIP/SE is selected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80481-8F5A-F84C-89C1-499FC95CA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2F45EB-50C4-744D-B89C-02AE8B50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541" y="1490597"/>
            <a:ext cx="6932863" cy="512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7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8170-8030-244A-B8E4-2D244F33B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7F598-45BB-A049-B3E4-BC0B106C3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91C677D-8EFF-0B45-A52D-4CF32136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06" y="2666658"/>
            <a:ext cx="9642588" cy="19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58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3AAD3-7305-124F-AC58-804C7EDAA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Route back to workload network via frontend on SE’s (they are not on the workload network!)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EDAD6-E4F9-944C-96EE-ABCBE4161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783FFF-4E05-7248-BAA5-129D692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466968"/>
            <a:ext cx="4140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5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EC10E-6EC2-CB4C-BC14-D3239A63A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IPAM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8176-FCE0-8B47-A2E2-F26886345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email, website&#10;&#10;Description automatically generated">
            <a:extLst>
              <a:ext uri="{FF2B5EF4-FFF2-40B4-BE49-F238E27FC236}">
                <a16:creationId xmlns:a16="http://schemas.microsoft.com/office/drawing/2014/main" id="{FB2341EE-7E0B-0544-A1BF-7874F62DF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80" y="2645664"/>
            <a:ext cx="9510440" cy="19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440B-33E0-684E-B2A2-1D3F0BEB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Downloads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2AACC-5A2F-1043-B975-04BB2635B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www.vmware.com</a:t>
            </a:r>
            <a:r>
              <a:rPr lang="en-US" sz="1400" dirty="0"/>
              <a:t>/go/get-</a:t>
            </a:r>
            <a:r>
              <a:rPr lang="en-US" sz="1400" dirty="0" err="1"/>
              <a:t>tanzu</a:t>
            </a:r>
            <a:r>
              <a:rPr lang="en-US" sz="1400" dirty="0"/>
              <a:t>-adv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portal.avipulse.vmware.com</a:t>
            </a:r>
            <a:r>
              <a:rPr lang="en-US" sz="1400" dirty="0"/>
              <a:t>/vantage-details/602bf92b4cf2e5235df1319e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kb.vmware.com</a:t>
            </a:r>
            <a:r>
              <a:rPr lang="en-US" sz="1400" dirty="0"/>
              <a:t>/s/article/82049?lang=</a:t>
            </a:r>
            <a:r>
              <a:rPr lang="en-US" sz="1400" dirty="0" err="1"/>
              <a:t>en_US&amp;queryTerm</a:t>
            </a:r>
            <a:r>
              <a:rPr lang="en-US" sz="1400" dirty="0"/>
              <a:t>=</a:t>
            </a:r>
            <a:r>
              <a:rPr lang="en-US" sz="1400" dirty="0" err="1"/>
              <a:t>nsx+advanced+load+balancer</a:t>
            </a: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my.vmware.com</a:t>
            </a:r>
            <a:r>
              <a:rPr lang="en-US" sz="1400" dirty="0"/>
              <a:t>/group/</a:t>
            </a:r>
            <a:r>
              <a:rPr lang="en-US" sz="1400" dirty="0" err="1"/>
              <a:t>vmware</a:t>
            </a:r>
            <a:r>
              <a:rPr lang="en-US" sz="1400" dirty="0"/>
              <a:t>/downloads/info/slug/</a:t>
            </a:r>
            <a:r>
              <a:rPr lang="en-US" sz="1400" dirty="0" err="1"/>
              <a:t>networking_security</a:t>
            </a:r>
            <a:r>
              <a:rPr lang="en-US" sz="1400" dirty="0"/>
              <a:t>/</a:t>
            </a:r>
            <a:r>
              <a:rPr lang="en-US" sz="1400" dirty="0" err="1"/>
              <a:t>vmware_nsx_advanced_load_balancer</a:t>
            </a:r>
            <a:r>
              <a:rPr lang="en-US" sz="1400" dirty="0"/>
              <a:t>/20_1_x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https://</a:t>
            </a:r>
            <a:r>
              <a:rPr lang="en-US" sz="1400" dirty="0" err="1"/>
              <a:t>vault.vmware.com</a:t>
            </a:r>
            <a:r>
              <a:rPr lang="en-US" sz="1400" dirty="0"/>
              <a:t>/group/</a:t>
            </a:r>
            <a:r>
              <a:rPr lang="en-US" sz="1400" dirty="0" err="1"/>
              <a:t>nsx</a:t>
            </a:r>
            <a:r>
              <a:rPr lang="en-US" sz="1400" dirty="0"/>
              <a:t>/</a:t>
            </a:r>
            <a:r>
              <a:rPr lang="en-US" sz="1400" dirty="0" err="1"/>
              <a:t>avi</a:t>
            </a:r>
            <a:r>
              <a:rPr lang="en-US" sz="1400" dirty="0"/>
              <a:t>-networks-technical-resources -&gt; Software 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520D1-A1DD-9E4B-B577-5B97D45A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Creae</a:t>
            </a:r>
            <a:r>
              <a:rPr lang="en-US" dirty="0"/>
              <a:t> IPAM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4664E-B498-0C4C-A532-FABDD3F23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AD8211A-8219-C145-B13C-5534AD51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834" y="1885285"/>
            <a:ext cx="4960278" cy="48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55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4987-4625-9C42-B1C8-00BBC025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9F552-BE50-CE47-8D38-EAD567693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033290-6620-5145-869E-6A3330BE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30" y="2437972"/>
            <a:ext cx="10570139" cy="28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6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45B9-0447-3545-B919-C7C822640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profile with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DF70-1771-F244-8586-F278ED9E9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09C6D2-1C35-0E47-AD14-18416F974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52" y="2897760"/>
            <a:ext cx="9912096" cy="14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5FE2-8645-B941-A4F9-B2E00DB9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created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66164-0702-2F41-A791-13C929684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2E8690-5F25-BF4D-B590-022A0DB3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66" y="1616161"/>
            <a:ext cx="6134067" cy="52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45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AC02-1BB6-DC46-85EE-9AE88A84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vCenter start the WCP enablement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E6D3-78A5-0E4E-87E9-EE075DC9B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41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2189-7EFD-A442-99BC-57E67BB70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Content library of K8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573A0-8405-EF44-9FE7-4D4C4254F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08842E-7481-D246-B83E-909F5006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74" y="2052116"/>
            <a:ext cx="9458452" cy="369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AB47-D6D6-F649-9F96-30242AA1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362" y="808056"/>
            <a:ext cx="8183778" cy="1077229"/>
          </a:xfrm>
        </p:spPr>
        <p:txBody>
          <a:bodyPr/>
          <a:lstStyle/>
          <a:p>
            <a:pPr algn="l"/>
            <a:r>
              <a:rPr lang="en-US" dirty="0"/>
              <a:t>Content library location: </a:t>
            </a:r>
            <a:br>
              <a:rPr lang="en-US" dirty="0"/>
            </a:br>
            <a:r>
              <a:rPr lang="en-US" sz="2000" dirty="0"/>
              <a:t>https://wp-</a:t>
            </a:r>
            <a:r>
              <a:rPr lang="en-US" sz="2000" dirty="0" err="1"/>
              <a:t>content.vmware.com</a:t>
            </a:r>
            <a:r>
              <a:rPr lang="en-US" sz="2000" dirty="0"/>
              <a:t>/v2/latest/</a:t>
            </a:r>
            <a:r>
              <a:rPr lang="en-US" sz="2000" dirty="0" err="1"/>
              <a:t>lib.json</a:t>
            </a: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CE939-7E42-0242-8D74-45DC651A5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8F0FFDD-00D4-6C48-A852-7DDF446B1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48" y="2290097"/>
            <a:ext cx="6737222" cy="380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41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54B6-32D4-BD41-AB60-888042DE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A2EC-21F8-0E4D-AED7-94150AE12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443F39-1222-324D-B204-35390A5B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124" y="2352040"/>
            <a:ext cx="9445752" cy="31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68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CD688-DCA3-0242-86C5-C4449618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AVI controller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3BC1C-0022-3E42-B8A7-C58C3B9ED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CCC69F-34DD-E246-856D-08CF42B5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234" y="1885285"/>
            <a:ext cx="5907532" cy="40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28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4775E-A5BE-C44F-A2DC-6492D2DB1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will result in a 60 temp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4A1B-DC5B-324A-953B-B15C8A83F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6A8593-32FA-A74A-BA92-8B9786CC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255" y="1481566"/>
            <a:ext cx="5693489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88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4B401-3723-CE42-BB23-3C828507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License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D767-A704-6A4E-9BDA-C3F600862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vault.vmware.com</a:t>
            </a:r>
            <a:r>
              <a:rPr lang="en-US" dirty="0"/>
              <a:t>/group/vault-main-library/document-preview/-/</a:t>
            </a:r>
            <a:r>
              <a:rPr lang="en-US" dirty="0" err="1"/>
              <a:t>document_library</a:t>
            </a:r>
            <a:r>
              <a:rPr lang="en-US" dirty="0"/>
              <a:t>/6KC5yhh3TpWl/</a:t>
            </a:r>
            <a:r>
              <a:rPr lang="en-US" dirty="0" err="1"/>
              <a:t>view_file</a:t>
            </a:r>
            <a:r>
              <a:rPr lang="en-US" dirty="0"/>
              <a:t>/49534770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536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F79E-2E7E-E249-B0E0-3BB211E5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3A80-0BF3-F84D-8DA0-F613981CB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C60DD4AA-983F-8745-8FB6-982D8C5E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8" y="1433715"/>
            <a:ext cx="9295823" cy="523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45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FEDC-7A16-8F4B-82D5-341D30729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vCenter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1AAFF-2F12-5B49-AE02-B543417A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C9F9DD-698D-A144-998B-826067680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84" y="1594771"/>
            <a:ext cx="7521632" cy="52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2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53B21-63AB-CA4F-A853-4F38B49A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vCenter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7F555-BC85-4A4A-8176-47E31841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9AEBD2-144B-2E4B-81DE-FE7F65AA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04" y="1674966"/>
            <a:ext cx="9580192" cy="48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46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16B0-3857-CE41-8078-CC6D1E11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a nested POC lab (tiny)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6B0C0-94E9-6748-8127-59FFFEE9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94636E-CF0B-D04A-86F8-B8E5F3FE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5" y="1885285"/>
            <a:ext cx="8230870" cy="45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82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FBE4-267A-4744-8B94-0F79309BB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the tagged  data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C2816-D214-A44E-8FF5-397363B72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8A46FE-E94C-E647-B8C0-8158D0A25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38" y="1885285"/>
            <a:ext cx="8104124" cy="45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244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1B1DF-BEB2-E14C-8DBA-A97915B9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F1E6D-3913-1144-8B52-93CE1D7B7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96AA13-1143-7149-A000-B0089CED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851" y="1549759"/>
            <a:ext cx="6928036" cy="53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3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17920-DF6D-7741-938C-D085E4535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Network (.3)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C9378-8848-B24E-AFA5-A587BC323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DBF2EF-E530-B54B-BC2F-040CE8758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30" y="1689314"/>
            <a:ext cx="6520940" cy="498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31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4A45-ED65-D040-98FE-E246BE84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network (.7)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D59E2-5ED1-8645-86EC-F1990A183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CA71AA-3493-D542-A710-D5D83068D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190" y="1640095"/>
            <a:ext cx="5975619" cy="515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50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2133-13FC-F545-BB19-F7B5EF1F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Network (.7)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18511-DDDF-2D45-A846-1BB48161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63AFC8-4E75-AB49-923E-903A1E0C2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88" y="2066302"/>
            <a:ext cx="9953023" cy="3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1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8A96-DD49-0D4D-A2C5-040EE332A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previously created content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A0B25-00C5-0F44-A2B4-82D86CC48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C592B4-B790-3146-B49E-568F63D8E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324" y="2211184"/>
            <a:ext cx="5843351" cy="36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F3298-B363-D148-8F25-B885F8AF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up….Clear?</a:t>
            </a:r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328D794D-2954-9047-A02A-CD3A24C68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0761" y="1523866"/>
            <a:ext cx="6279431" cy="4709572"/>
          </a:xfrm>
        </p:spPr>
      </p:pic>
    </p:spTree>
    <p:extLst>
      <p:ext uri="{BB962C8B-B14F-4D97-AF65-F5344CB8AC3E}">
        <p14:creationId xmlns:p14="http://schemas.microsoft.com/office/powerpoint/2010/main" val="343582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2C62-6B7C-9D40-AA0E-0347E861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deployment of supervisor VM’s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DB2A-5933-9242-BF7A-0996AC024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F9EB2D-8F56-0445-9EBF-CB52178F9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85" y="1885285"/>
            <a:ext cx="5800630" cy="47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096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501F-7187-5547-AC3B-4DABD5F6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vCenter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7208-C314-4F4F-8F4D-E5D3700C8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ssh</a:t>
            </a:r>
            <a:r>
              <a:rPr lang="en-US" dirty="0"/>
              <a:t> to vCenter </a:t>
            </a:r>
            <a:r>
              <a:rPr lang="en-US" dirty="0" err="1"/>
              <a:t>ssh</a:t>
            </a:r>
            <a:r>
              <a:rPr lang="en-US" dirty="0"/>
              <a:t> root@192.168.3.50</a:t>
            </a:r>
          </a:p>
          <a:p>
            <a:r>
              <a:rPr lang="en-US" dirty="0"/>
              <a:t>shell </a:t>
            </a:r>
          </a:p>
          <a:p>
            <a:r>
              <a:rPr lang="en-US" dirty="0"/>
              <a:t>tail -f /var/log/</a:t>
            </a:r>
            <a:r>
              <a:rPr lang="en-US" dirty="0" err="1"/>
              <a:t>vmware</a:t>
            </a:r>
            <a:r>
              <a:rPr lang="en-US" dirty="0"/>
              <a:t>/</a:t>
            </a:r>
            <a:r>
              <a:rPr lang="en-US" dirty="0" err="1"/>
              <a:t>wcp</a:t>
            </a:r>
            <a:r>
              <a:rPr lang="en-US" dirty="0"/>
              <a:t>/</a:t>
            </a:r>
            <a:r>
              <a:rPr lang="en-US" dirty="0" err="1"/>
              <a:t>wcpsvc.log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5593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2C15D-C3CC-704E-AC8D-8CB1A3FA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385145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Watch connection to AVI (Trouble shooting connect to AKO pod on sup </a:t>
            </a:r>
            <a:r>
              <a:rPr lang="en-US" sz="2000" dirty="0" err="1"/>
              <a:t>vm</a:t>
            </a:r>
            <a:r>
              <a:rPr lang="en-US" sz="2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7F15-2779-BD47-9B7F-9299EF90B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346670"/>
            <a:ext cx="7796540" cy="52418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dirty="0" err="1"/>
              <a:t>ssh</a:t>
            </a:r>
            <a:r>
              <a:rPr lang="en-US" sz="1200" dirty="0"/>
              <a:t> to vCenter </a:t>
            </a:r>
            <a:r>
              <a:rPr lang="en-US" sz="1200" dirty="0" err="1"/>
              <a:t>ssh</a:t>
            </a:r>
            <a:r>
              <a:rPr lang="en-US" sz="1200" dirty="0"/>
              <a:t> root@192.168.3.50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shell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cat /</a:t>
            </a:r>
            <a:r>
              <a:rPr lang="en-US" sz="1200" dirty="0" err="1"/>
              <a:t>usr</a:t>
            </a:r>
            <a:r>
              <a:rPr lang="en-US" sz="1200" dirty="0"/>
              <a:t>/lib/</a:t>
            </a:r>
            <a:r>
              <a:rPr lang="en-US" sz="1200" dirty="0" err="1"/>
              <a:t>vmware-wcp</a:t>
            </a:r>
            <a:r>
              <a:rPr lang="en-US" sz="1200" dirty="0"/>
              <a:t>/decryptK8Pwd.py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Ssh</a:t>
            </a:r>
            <a:r>
              <a:rPr lang="en-US" sz="1200" dirty="0"/>
              <a:t> to IP and use password from above command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delete pod/vmware-system-ako-ako-controller-manager-85bb7dd4-hk26q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get events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r>
              <a:rPr lang="en-US" sz="1200" dirty="0"/>
              <a:t> -w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get pods -A | grep </a:t>
            </a:r>
            <a:r>
              <a:rPr lang="en-US" sz="1200" dirty="0" err="1"/>
              <a:t>ako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logs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r>
              <a:rPr lang="en-US" sz="1200" dirty="0"/>
              <a:t> pod/vmware-system-ako-ako-controller-manager-85bb7dd4-wnhrg</a:t>
            </a:r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get secrets -A | grep -</a:t>
            </a:r>
            <a:r>
              <a:rPr lang="en-US" sz="1200" dirty="0" err="1"/>
              <a:t>i</a:t>
            </a:r>
            <a:r>
              <a:rPr lang="en-US" sz="1200" dirty="0"/>
              <a:t> </a:t>
            </a:r>
            <a:r>
              <a:rPr lang="en-US" sz="1200" dirty="0" err="1"/>
              <a:t>ako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describe secrets/</a:t>
            </a:r>
            <a:r>
              <a:rPr lang="en-US" sz="1200" dirty="0" err="1"/>
              <a:t>avi</a:t>
            </a:r>
            <a:r>
              <a:rPr lang="en-US" sz="1200" dirty="0"/>
              <a:t>-secret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dirty="0" err="1"/>
              <a:t>kubectl</a:t>
            </a:r>
            <a:r>
              <a:rPr lang="en-US" sz="1200" dirty="0"/>
              <a:t> get secret </a:t>
            </a:r>
            <a:r>
              <a:rPr lang="en-US" sz="1200" dirty="0" err="1"/>
              <a:t>avi</a:t>
            </a:r>
            <a:r>
              <a:rPr lang="en-US" sz="1200" dirty="0"/>
              <a:t>-secret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r>
              <a:rPr lang="en-US" sz="1200" dirty="0"/>
              <a:t> -n </a:t>
            </a:r>
            <a:r>
              <a:rPr lang="en-US" sz="1200" dirty="0" err="1"/>
              <a:t>vmware</a:t>
            </a:r>
            <a:r>
              <a:rPr lang="en-US" sz="1200" dirty="0"/>
              <a:t>-system-</a:t>
            </a:r>
            <a:r>
              <a:rPr lang="en-US" sz="1200" dirty="0" err="1"/>
              <a:t>ako</a:t>
            </a:r>
            <a:r>
              <a:rPr lang="en-US" sz="1200" dirty="0"/>
              <a:t> -o </a:t>
            </a:r>
            <a:r>
              <a:rPr lang="en-US" sz="1200" dirty="0" err="1"/>
              <a:t>jsonpath</a:t>
            </a:r>
            <a:r>
              <a:rPr lang="en-US" sz="1200" dirty="0"/>
              <a:t>='{.data}'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echo "Vk13YXJlMSE=" | base64 --decode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38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97E8F-4084-7347-BBAF-179AD4EB1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results in vCenter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AB657-1019-A84F-8A57-AE9AA142F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740" y="2052116"/>
            <a:ext cx="9221399" cy="3997828"/>
          </a:xfrm>
        </p:spPr>
        <p:txBody>
          <a:bodyPr>
            <a:normAutofit/>
          </a:bodyPr>
          <a:lstStyle/>
          <a:p>
            <a:r>
              <a:rPr lang="en-US" sz="1200" dirty="0"/>
              <a:t>2021-03-20T04:21:17.332Z info </a:t>
            </a:r>
            <a:r>
              <a:rPr lang="en-US" sz="1200" dirty="0" err="1"/>
              <a:t>wcp</a:t>
            </a:r>
            <a:r>
              <a:rPr lang="en-US" sz="1200" dirty="0"/>
              <a:t> [</a:t>
            </a:r>
            <a:r>
              <a:rPr lang="en-US" sz="1200" dirty="0" err="1"/>
              <a:t>opID</a:t>
            </a:r>
            <a:r>
              <a:rPr lang="en-US" sz="1200" dirty="0"/>
              <a:t>=605520eb] Sessions available: 998</a:t>
            </a:r>
            <a:br>
              <a:rPr lang="en-US" sz="1200" dirty="0"/>
            </a:br>
            <a:r>
              <a:rPr lang="en-US" sz="1200" dirty="0"/>
              <a:t>2021-03-20T04:21:17.332Z debug </a:t>
            </a:r>
            <a:r>
              <a:rPr lang="en-US" sz="1200" dirty="0" err="1"/>
              <a:t>wcp</a:t>
            </a:r>
            <a:r>
              <a:rPr lang="en-US" sz="1200" dirty="0"/>
              <a:t> [</a:t>
            </a:r>
            <a:r>
              <a:rPr lang="en-US" sz="1200" dirty="0" err="1"/>
              <a:t>opID</a:t>
            </a:r>
            <a:r>
              <a:rPr lang="en-US" sz="1200" dirty="0"/>
              <a:t>=</a:t>
            </a:r>
            <a:r>
              <a:rPr lang="en-US" sz="1200" dirty="0" err="1"/>
              <a:t>vapi</a:t>
            </a:r>
            <a:r>
              <a:rPr lang="en-US" sz="1200" dirty="0"/>
              <a:t>] Validating output</a:t>
            </a:r>
            <a:br>
              <a:rPr lang="en-US" sz="1200" dirty="0"/>
            </a:br>
            <a:r>
              <a:rPr lang="en-US" sz="1200" dirty="0"/>
              <a:t>2021-03-20T04:21:17.332Z debug </a:t>
            </a:r>
            <a:r>
              <a:rPr lang="en-US" sz="1200" dirty="0" err="1"/>
              <a:t>wcp</a:t>
            </a:r>
            <a:r>
              <a:rPr lang="en-US" sz="1200" dirty="0"/>
              <a:t> [</a:t>
            </a:r>
            <a:r>
              <a:rPr lang="en-US" sz="1200" dirty="0" err="1"/>
              <a:t>opID</a:t>
            </a:r>
            <a:r>
              <a:rPr lang="en-US" sz="1200" dirty="0"/>
              <a:t>=</a:t>
            </a:r>
            <a:r>
              <a:rPr lang="en-US" sz="1200" dirty="0" err="1"/>
              <a:t>vapi</a:t>
            </a:r>
            <a:r>
              <a:rPr lang="en-US" sz="1200" dirty="0"/>
              <a:t>] Request processing complete</a:t>
            </a:r>
            <a:br>
              <a:rPr lang="en-US" sz="1200" dirty="0"/>
            </a:br>
            <a:r>
              <a:rPr lang="en-US" sz="1200" dirty="0"/>
              <a:t>2021-03-20T04:21:17.332Z debug </a:t>
            </a:r>
            <a:r>
              <a:rPr lang="en-US" sz="1200" dirty="0" err="1"/>
              <a:t>wcp</a:t>
            </a:r>
            <a:r>
              <a:rPr lang="en-US" sz="1200" dirty="0"/>
              <a:t> [</a:t>
            </a:r>
            <a:r>
              <a:rPr lang="en-US" sz="1200" dirty="0" err="1"/>
              <a:t>opID</a:t>
            </a:r>
            <a:r>
              <a:rPr lang="en-US" sz="1200" dirty="0"/>
              <a:t>=</a:t>
            </a:r>
            <a:r>
              <a:rPr lang="en-US" sz="1200" dirty="0" err="1"/>
              <a:t>vapi</a:t>
            </a:r>
            <a:r>
              <a:rPr lang="en-US" sz="1200" dirty="0"/>
              <a:t>] Sending response with output {"</a:t>
            </a:r>
            <a:r>
              <a:rPr lang="en-US" sz="1200" dirty="0" err="1"/>
              <a:t>output":null</a:t>
            </a:r>
            <a:r>
              <a:rPr lang="en-US" sz="1200" dirty="0"/>
              <a:t>}</a:t>
            </a:r>
            <a:br>
              <a:rPr lang="en-US" sz="1200" dirty="0"/>
            </a:br>
            <a:r>
              <a:rPr lang="en-US" sz="1200" dirty="0"/>
              <a:t>2021-03-20T04:21:18.667Z info </a:t>
            </a:r>
            <a:r>
              <a:rPr lang="en-US" sz="1200" dirty="0" err="1"/>
              <a:t>wcp</a:t>
            </a:r>
            <a:r>
              <a:rPr lang="en-US" sz="1200" dirty="0"/>
              <a:t> [</a:t>
            </a:r>
            <a:r>
              <a:rPr lang="en-US" sz="1200" dirty="0" err="1"/>
              <a:t>opID</a:t>
            </a:r>
            <a:r>
              <a:rPr lang="en-US" sz="1200" dirty="0"/>
              <a:t>=605520b1-domain-c8] API server configured successfully. Publishing IP addresses.</a:t>
            </a:r>
          </a:p>
        </p:txBody>
      </p:sp>
    </p:spTree>
    <p:extLst>
      <p:ext uri="{BB962C8B-B14F-4D97-AF65-F5344CB8AC3E}">
        <p14:creationId xmlns:p14="http://schemas.microsoft.com/office/powerpoint/2010/main" val="1700512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03BD-B1CE-0541-8B87-896AACF1B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with AVI is working it is creating he Service Engines (SE)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B333-90E8-4243-B2BB-67761D7AC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0D225A80-6EDA-F348-BB75-6C7C23124C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" y="-153987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079701-E8B2-8B4C-A1A8-B5404B0CA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35" y="2081902"/>
            <a:ext cx="5591529" cy="47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4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61ADB-C46B-C147-B852-A73DCF29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Supervisor Cluster with API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CAD7E-20B1-EB40-BC5C-F6253979C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76222-8D94-5742-9F50-4FEE99CD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05" y="2624479"/>
            <a:ext cx="8911590" cy="20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93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C878-E55B-C247-8DEF-E7B358D8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in AVI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E5D03-B877-4B45-A519-0A081C923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1D8630-EE4A-D74E-BC51-70C137DC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63133"/>
            <a:ext cx="6418580" cy="2367073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4B01D8-C83C-5748-B19C-93CA459D1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91" y="4195481"/>
            <a:ext cx="6431131" cy="2367074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4F2025-AED1-1342-BEDC-AC1BD3AB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5297"/>
            <a:ext cx="5355447" cy="2443480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DDC75FB3-F628-BE46-BC28-FFD8358B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734" y="4614652"/>
            <a:ext cx="4333175" cy="156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05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25C3D-BDC8-CD47-B0C5-BBA4CB25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Engine (SE) Max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6F97-2365-3F40-AC34-2A6A8B39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6CC1D24-FA17-344E-838F-A20D6C81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1581044"/>
            <a:ext cx="6473422" cy="52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0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5056-6E28-3F4B-BF77-4C8214AA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 Service Engine (SE)  count(Possible)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2361D-C024-FC42-A494-3AA0B57D2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FB98AB-BEAF-F846-9B2D-6E52DBBF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136834"/>
            <a:ext cx="9848850" cy="1914196"/>
          </a:xfrm>
          <a:prstGeom prst="rect">
            <a:avLst/>
          </a:prstGeom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30F1C4EF-3AD1-1F4A-B799-DB166F257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4234173"/>
            <a:ext cx="9848850" cy="19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76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9983-8CDB-264B-BD1B-081442BB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C8385-3E5B-8347-B4C9-4D2F5A82E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19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43F7-F24E-B340-8777-B2B404A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Network layout (.3)(.5)(.7)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9CFF-397A-314C-95F4-423839F6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2052116"/>
            <a:ext cx="9439839" cy="3997828"/>
          </a:xfrm>
        </p:spPr>
        <p:txBody>
          <a:bodyPr/>
          <a:lstStyle/>
          <a:p>
            <a:r>
              <a:rPr lang="en-US" b="1" dirty="0"/>
              <a:t>AVI</a:t>
            </a:r>
            <a:r>
              <a:rPr lang="en-US" dirty="0"/>
              <a:t>						</a:t>
            </a:r>
            <a:r>
              <a:rPr lang="en-US" b="1" dirty="0"/>
              <a:t>Supervisor</a:t>
            </a:r>
          </a:p>
          <a:p>
            <a:r>
              <a:rPr lang="en-US" dirty="0"/>
              <a:t>192.168.3.40 (AVI)	192.168.3.x	MGT	.50 vCenter .51-3 </a:t>
            </a:r>
            <a:r>
              <a:rPr lang="en-US" dirty="0" err="1"/>
              <a:t>ESXi</a:t>
            </a:r>
            <a:endParaRPr lang="en-US" dirty="0"/>
          </a:p>
          <a:p>
            <a:r>
              <a:rPr lang="en-US" dirty="0"/>
              <a:t>192.168.3.60-79                                  MGT      192.168.3.80 (Start)</a:t>
            </a:r>
          </a:p>
          <a:p>
            <a:r>
              <a:rPr lang="en-US" dirty="0"/>
              <a:t>                                   192.168.5.x	Front</a:t>
            </a:r>
          </a:p>
          <a:p>
            <a:r>
              <a:rPr lang="en-US" dirty="0"/>
              <a:t>192.168.5.40-100                                Front</a:t>
            </a:r>
          </a:p>
          <a:p>
            <a:r>
              <a:rPr lang="en-US" dirty="0"/>
              <a:t>                                    192.168.7.x	Workload</a:t>
            </a:r>
          </a:p>
          <a:p>
            <a:r>
              <a:rPr lang="en-US" dirty="0"/>
              <a:t>Route 192.168.5.1 (192.168.7.0/24)   Workload    192.168.7.50-100</a:t>
            </a:r>
          </a:p>
        </p:txBody>
      </p:sp>
    </p:spTree>
    <p:extLst>
      <p:ext uri="{BB962C8B-B14F-4D97-AF65-F5344CB8AC3E}">
        <p14:creationId xmlns:p14="http://schemas.microsoft.com/office/powerpoint/2010/main" val="39068523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3BC99-B8CA-494C-A24B-52EF8881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57A3A-3FB4-3743-9EC5-25A143BCC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63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4E2A1-C756-4F41-A13E-6BB2A74F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FD285-2EC4-6543-93B6-5DEEC7787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22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CBD7-8D09-FE40-A102-83006586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DB064-2496-6E4E-96B0-C3C27015F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296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5F23-F79D-F34F-AE67-A722421CF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LICENSE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2B9BF-414B-7840-AD83-6B3CE455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000" dirty="0"/>
              <a:t>AVI vault license </a:t>
            </a:r>
          </a:p>
          <a:p>
            <a:r>
              <a:rPr lang="en-US" sz="1000" dirty="0"/>
              <a:t>==================</a:t>
            </a:r>
          </a:p>
          <a:p>
            <a:r>
              <a:rPr lang="en-US" sz="1000" dirty="0"/>
              <a:t>https://</a:t>
            </a:r>
            <a:r>
              <a:rPr lang="en-US" sz="1000" dirty="0" err="1"/>
              <a:t>vault.vmware.com</a:t>
            </a:r>
            <a:r>
              <a:rPr lang="en-US" sz="1000" dirty="0"/>
              <a:t>/group/vault-main-library/document-preview/-/</a:t>
            </a:r>
            <a:r>
              <a:rPr lang="en-US" sz="1000" dirty="0" err="1"/>
              <a:t>document_library</a:t>
            </a:r>
            <a:r>
              <a:rPr lang="en-US" sz="1000" dirty="0"/>
              <a:t>/6KC5yhh3TpWl/</a:t>
            </a:r>
            <a:r>
              <a:rPr lang="en-US" sz="1000" dirty="0" err="1"/>
              <a:t>view_file</a:t>
            </a:r>
            <a:r>
              <a:rPr lang="en-US" sz="1000" dirty="0"/>
              <a:t>/49534770</a:t>
            </a:r>
          </a:p>
          <a:p>
            <a:endParaRPr lang="en-US" sz="1000" dirty="0"/>
          </a:p>
          <a:p>
            <a:r>
              <a:rPr lang="en-US" sz="1000" dirty="0"/>
              <a:t>cat f3ffca5b5e724c55ac26afa677811ff3.yml</a:t>
            </a:r>
          </a:p>
          <a:p>
            <a:endParaRPr lang="en-US" sz="1000" dirty="0"/>
          </a:p>
          <a:p>
            <a:r>
              <a:rPr lang="en-US" sz="1000" dirty="0"/>
              <a:t>-----BEGIN PGP SIGNED MESSAGE-----</a:t>
            </a:r>
          </a:p>
          <a:p>
            <a:r>
              <a:rPr lang="en-US" sz="1000" dirty="0"/>
              <a:t>Hash: SHA1</a:t>
            </a:r>
          </a:p>
          <a:p>
            <a:endParaRPr lang="en-US" sz="1000" dirty="0"/>
          </a:p>
          <a:p>
            <a:r>
              <a:rPr lang="en-US" sz="1000" dirty="0"/>
              <a:t>cores: 20</a:t>
            </a:r>
          </a:p>
          <a:p>
            <a:r>
              <a:rPr lang="en-US" sz="1000" dirty="0" err="1"/>
              <a:t>backend_servers</a:t>
            </a:r>
            <a:r>
              <a:rPr lang="en-US" sz="1000" dirty="0"/>
              <a:t>: 1000000</a:t>
            </a:r>
          </a:p>
          <a:p>
            <a:r>
              <a:rPr lang="en-US" sz="1000" dirty="0" err="1"/>
              <a:t>created_on</a:t>
            </a:r>
            <a:r>
              <a:rPr lang="en-US" sz="1000" dirty="0"/>
              <a:t>: 2020-07-07 18:03:50</a:t>
            </a:r>
          </a:p>
          <a:p>
            <a:r>
              <a:rPr lang="en-US" sz="1000" dirty="0" err="1"/>
              <a:t>days_valid</a:t>
            </a:r>
            <a:r>
              <a:rPr lang="en-US" sz="1000" dirty="0"/>
              <a:t>: 730</a:t>
            </a:r>
          </a:p>
          <a:p>
            <a:r>
              <a:rPr lang="en-US" sz="1000" dirty="0" err="1"/>
              <a:t>enforced_params</a:t>
            </a:r>
            <a:r>
              <a:rPr lang="en-US" sz="1000" dirty="0"/>
              <a:t>:</a:t>
            </a:r>
          </a:p>
          <a:p>
            <a:r>
              <a:rPr lang="en-US" sz="1000" dirty="0"/>
              <a:t>    - cores</a:t>
            </a:r>
          </a:p>
          <a:p>
            <a:r>
              <a:rPr lang="en-US" sz="1000" dirty="0" err="1"/>
              <a:t>last_update</a:t>
            </a:r>
            <a:r>
              <a:rPr lang="en-US" sz="1000" dirty="0"/>
              <a:t>: 2020-07-07 18:03:50</a:t>
            </a:r>
          </a:p>
          <a:p>
            <a:r>
              <a:rPr lang="en-US" sz="1000" dirty="0" err="1"/>
              <a:t>license_id</a:t>
            </a:r>
            <a:r>
              <a:rPr lang="en-US" sz="1000" dirty="0"/>
              <a:t>: f3ffca5b5e724c55ac26afa677811ff3</a:t>
            </a:r>
          </a:p>
          <a:p>
            <a:r>
              <a:rPr lang="en-US" sz="1000" dirty="0" err="1"/>
              <a:t>license_tier</a:t>
            </a:r>
            <a:r>
              <a:rPr lang="en-US" sz="1000" dirty="0"/>
              <a:t>:</a:t>
            </a:r>
          </a:p>
          <a:p>
            <a:r>
              <a:rPr lang="en-US" sz="1000" dirty="0"/>
              <a:t>    - Avi-Enterprise-18</a:t>
            </a:r>
          </a:p>
          <a:p>
            <a:r>
              <a:rPr lang="en-US" sz="1000" dirty="0" err="1"/>
              <a:t>license_type</a:t>
            </a:r>
            <a:r>
              <a:rPr lang="en-US" sz="1000" dirty="0"/>
              <a:t>: Trial</a:t>
            </a:r>
          </a:p>
          <a:p>
            <a:r>
              <a:rPr lang="en-US" sz="1000" dirty="0"/>
              <a:t>name: VMware &lt;INTERNAL&gt; - 1 Year - 20 Core (vCPU) - Evaluation License</a:t>
            </a:r>
          </a:p>
          <a:p>
            <a:r>
              <a:rPr lang="en-US" sz="1000" dirty="0" err="1"/>
              <a:t>customer_name</a:t>
            </a:r>
            <a:r>
              <a:rPr lang="en-US" sz="1000" dirty="0"/>
              <a:t>: VMware Internal</a:t>
            </a:r>
          </a:p>
          <a:p>
            <a:r>
              <a:rPr lang="en-US" sz="1000" dirty="0" err="1"/>
              <a:t>start_on</a:t>
            </a:r>
            <a:r>
              <a:rPr lang="en-US" sz="1000" dirty="0"/>
              <a:t>: 2019-07-31 00:00:00</a:t>
            </a:r>
          </a:p>
          <a:p>
            <a:r>
              <a:rPr lang="en-US" sz="1000" dirty="0" err="1"/>
              <a:t>valid_until</a:t>
            </a:r>
            <a:r>
              <a:rPr lang="en-US" sz="1000" dirty="0"/>
              <a:t>: 2021-07-30 00:00:00</a:t>
            </a:r>
          </a:p>
          <a:p>
            <a:r>
              <a:rPr lang="en-US" sz="1000" dirty="0"/>
              <a:t>version: 1</a:t>
            </a:r>
          </a:p>
          <a:p>
            <a:r>
              <a:rPr lang="en-US" sz="1000" dirty="0"/>
              <a:t>-----BEGIN PGP SIGNATURE-----</a:t>
            </a:r>
          </a:p>
          <a:p>
            <a:r>
              <a:rPr lang="en-US" sz="1000" dirty="0"/>
              <a:t>Version: GnuPG v1</a:t>
            </a:r>
          </a:p>
          <a:p>
            <a:endParaRPr lang="en-US" sz="1000" dirty="0"/>
          </a:p>
          <a:p>
            <a:r>
              <a:rPr lang="en-US" sz="1000" dirty="0"/>
              <a:t>iQIcBAEBAgAGBQJfBLkGAAoJEGvzPn2hCUfBmUwP/3zwPTZw+7Rt4g3ar4JXygjm</a:t>
            </a:r>
          </a:p>
          <a:p>
            <a:r>
              <a:rPr lang="en-US" sz="1000" dirty="0"/>
              <a:t>1pdf9pyyo15FhDP0FFTHvYNeSs0BdHh4tB4h05ZO+ZpIg2rJ/hxJ56VrhIVPhmIk</a:t>
            </a:r>
          </a:p>
          <a:p>
            <a:r>
              <a:rPr lang="en-US" sz="1000" dirty="0"/>
              <a:t>FOb+UrYDTbDPShh6oXQ5nuDe77ydxNbbAG8vxbT673LgrX1npg9K7Gkvsz55DDh+</a:t>
            </a:r>
          </a:p>
          <a:p>
            <a:r>
              <a:rPr lang="en-US" sz="1000" dirty="0"/>
              <a:t>aCZBeZkitZVftbFRIkk9w0ysfwtcDsLkvzOS+jyU6cTMLOlNceOGn6hpELbkWLYR</a:t>
            </a:r>
          </a:p>
          <a:p>
            <a:r>
              <a:rPr lang="en-US" sz="1000" dirty="0"/>
              <a:t>L/qpdllEYdp5vSl1kk5hcyQgUWzw7g9Lti4KhhyH7Ooktv8l33JhT6O5M8OGNomX</a:t>
            </a:r>
          </a:p>
          <a:p>
            <a:r>
              <a:rPr lang="en-US" sz="1000" dirty="0"/>
              <a:t>SvSC1hCeKS8j49ZBLL85+Tg2iG2+ulSY+1j2NFyWvEwDYTK7W/YWqxIrB5bg7VcS</a:t>
            </a:r>
          </a:p>
          <a:p>
            <a:r>
              <a:rPr lang="en-US" sz="1000" dirty="0"/>
              <a:t>onyIdLZl8P3tAbI2602SIMWEIQIV88vAmetkJJNnM8GBgmcjvkUQqMi0Suq8G94b</a:t>
            </a:r>
          </a:p>
          <a:p>
            <a:r>
              <a:rPr lang="en-US" sz="1000" dirty="0"/>
              <a:t>Xfk7nIjpteQh3eNPY3zGndTNtHgO53WTEFUHx4JNelIaXhlQUxTVWPoUGBpGy2Qa</a:t>
            </a:r>
          </a:p>
          <a:p>
            <a:r>
              <a:rPr lang="en-US" sz="1000" dirty="0"/>
              <a:t>LAxdny30O23ccD9KYtQF6/</a:t>
            </a:r>
            <a:r>
              <a:rPr lang="en-US" sz="1000" dirty="0" err="1"/>
              <a:t>ancVE</a:t>
            </a:r>
            <a:r>
              <a:rPr lang="en-US" sz="1000" dirty="0"/>
              <a:t>/ozwIywarcWz5uMMZlQD/8WJCf4GL4lenSPUR</a:t>
            </a:r>
          </a:p>
          <a:p>
            <a:r>
              <a:rPr lang="en-US" sz="1000" dirty="0"/>
              <a:t>3cF24u1KJNsfu0xGWFUMIWR34B7gfGKnCqVwNm+Kvj0OT439hHbUX2b30rd8yKA2</a:t>
            </a:r>
          </a:p>
          <a:p>
            <a:r>
              <a:rPr lang="en-US" sz="1000" dirty="0"/>
              <a:t>mKHwLfeXqnGfwdCiUVTSqQbtaiGI79bHv2lqWLLX7IjRYgDPEceNMu3YB7tLvirE</a:t>
            </a:r>
          </a:p>
          <a:p>
            <a:r>
              <a:rPr lang="en-US" sz="1000" dirty="0"/>
              <a:t>vF9aE4umQYZnAFWM2dQI</a:t>
            </a:r>
          </a:p>
          <a:p>
            <a:r>
              <a:rPr lang="en-US" sz="1000" dirty="0"/>
              <a:t>=</a:t>
            </a:r>
            <a:r>
              <a:rPr lang="en-US" sz="1000" dirty="0" err="1"/>
              <a:t>atNm</a:t>
            </a:r>
            <a:endParaRPr lang="en-US" sz="1000" dirty="0"/>
          </a:p>
          <a:p>
            <a:r>
              <a:rPr lang="en-US" sz="1000" dirty="0"/>
              <a:t>-----END PGP SIGNATURE-----</a:t>
            </a:r>
          </a:p>
        </p:txBody>
      </p:sp>
    </p:spTree>
    <p:extLst>
      <p:ext uri="{BB962C8B-B14F-4D97-AF65-F5344CB8AC3E}">
        <p14:creationId xmlns:p14="http://schemas.microsoft.com/office/powerpoint/2010/main" val="28756097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7559C-007B-3B44-A680-F5A7718A5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sure where that fits in?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544776-8268-A14E-9498-EC4AFB4E3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319" y="2698750"/>
            <a:ext cx="4178300" cy="2705100"/>
          </a:xfrm>
        </p:spPr>
      </p:pic>
    </p:spTree>
    <p:extLst>
      <p:ext uri="{BB962C8B-B14F-4D97-AF65-F5344CB8AC3E}">
        <p14:creationId xmlns:p14="http://schemas.microsoft.com/office/powerpoint/2010/main" val="231560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C5505-7335-FC4D-9BC0-553853D2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by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C73C9-BCFC-AC41-A626-886A9583A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EA6C5717-B563-7D4D-A167-1C4B902F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66" y="2840543"/>
            <a:ext cx="9785468" cy="20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7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7472-427C-2E4E-A7E5-C15482A2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Layout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4A3FA2-6E07-D546-88BA-5AF8B51B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05" y="1425485"/>
            <a:ext cx="8893190" cy="4624459"/>
          </a:xfrm>
        </p:spPr>
      </p:pic>
    </p:spTree>
    <p:extLst>
      <p:ext uri="{BB962C8B-B14F-4D97-AF65-F5344CB8AC3E}">
        <p14:creationId xmlns:p14="http://schemas.microsoft.com/office/powerpoint/2010/main" val="3207551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7803</TotalTime>
  <Words>1044</Words>
  <Application>Microsoft Macintosh PowerPoint</Application>
  <PresentationFormat>Widescreen</PresentationFormat>
  <Paragraphs>149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MS Shell Dlg 2</vt:lpstr>
      <vt:lpstr>Wingdings</vt:lpstr>
      <vt:lpstr>Wingdings 3</vt:lpstr>
      <vt:lpstr>Madison</vt:lpstr>
      <vt:lpstr>Nested Deploy with AVI </vt:lpstr>
      <vt:lpstr>Issue I ran into on my Windows 2016 servers with the 7.0u2 ISO</vt:lpstr>
      <vt:lpstr>AVI Resources</vt:lpstr>
      <vt:lpstr>AVI Downloads</vt:lpstr>
      <vt:lpstr>AVI License Vault</vt:lpstr>
      <vt:lpstr>The Set up….Clear?</vt:lpstr>
      <vt:lpstr>My Network layout (.3)(.5)(.7)</vt:lpstr>
      <vt:lpstr>License by default</vt:lpstr>
      <vt:lpstr>AVI Layout</vt:lpstr>
      <vt:lpstr>AVI Layout</vt:lpstr>
      <vt:lpstr>Expected Resource Consumption</vt:lpstr>
      <vt:lpstr>PowerPoint Presentation</vt:lpstr>
      <vt:lpstr>Deploying Avi Controller OVA  </vt:lpstr>
      <vt:lpstr>Deploying Avi Controller OVA  </vt:lpstr>
      <vt:lpstr>Deploying Avi Controller OVA  </vt:lpstr>
      <vt:lpstr>Deploying Avi Controller OVA  </vt:lpstr>
      <vt:lpstr>Deploying Avi Controller OVA  </vt:lpstr>
      <vt:lpstr>AVI 192.168.3.40 in DNS forward and reverse</vt:lpstr>
      <vt:lpstr>AVI via Browser for final setup</vt:lpstr>
      <vt:lpstr>AVI initial setup</vt:lpstr>
      <vt:lpstr>AVI initial setup</vt:lpstr>
      <vt:lpstr>AVI initial setup</vt:lpstr>
      <vt:lpstr>AVI initial setup</vt:lpstr>
      <vt:lpstr>AVI initial setup</vt:lpstr>
      <vt:lpstr>AVI initial setup</vt:lpstr>
      <vt:lpstr>AVI initial setup</vt:lpstr>
      <vt:lpstr>AVI initial setup</vt:lpstr>
      <vt:lpstr>AVI initial setup</vt:lpstr>
      <vt:lpstr>Cert</vt:lpstr>
      <vt:lpstr>Delete certs to get edit to work in drop down</vt:lpstr>
      <vt:lpstr>Notice first line and SAN lineand match up with later the WCP enablement</vt:lpstr>
      <vt:lpstr>PowerPoint Presentation</vt:lpstr>
      <vt:lpstr>Export cert for later vCenter enablement</vt:lpstr>
      <vt:lpstr>Copy Certificate to clipboard and into note pad </vt:lpstr>
      <vt:lpstr>Create front end pool</vt:lpstr>
      <vt:lpstr>Make sure VIP/SE is selected </vt:lpstr>
      <vt:lpstr>Add route</vt:lpstr>
      <vt:lpstr>Route back to workload network via frontend on SE’s (they are not on the workload network!) </vt:lpstr>
      <vt:lpstr>IPAM profile</vt:lpstr>
      <vt:lpstr>Creae IPAM profile</vt:lpstr>
      <vt:lpstr>PowerPoint Presentation</vt:lpstr>
      <vt:lpstr>Connect profile with Cloud</vt:lpstr>
      <vt:lpstr>Select the created profile</vt:lpstr>
      <vt:lpstr>In vCenter start the WCP enablement</vt:lpstr>
      <vt:lpstr>Create Content library of K8 images</vt:lpstr>
      <vt:lpstr>Content library location:  https://wp-content.vmware.com/v2/latest/lib.json</vt:lpstr>
      <vt:lpstr>PowerPoint Presentation</vt:lpstr>
      <vt:lpstr>Running AVI controller </vt:lpstr>
      <vt:lpstr>This will result in a 60 temp license</vt:lpstr>
      <vt:lpstr>WCP enablement</vt:lpstr>
      <vt:lpstr>vCenter switch </vt:lpstr>
      <vt:lpstr>Select vCenter cluster</vt:lpstr>
      <vt:lpstr>This is a nested POC lab (tiny)</vt:lpstr>
      <vt:lpstr>Select the tagged  data store</vt:lpstr>
      <vt:lpstr>PowerPoint Presentation</vt:lpstr>
      <vt:lpstr>Management Network (.3)</vt:lpstr>
      <vt:lpstr>Workload network (.7)</vt:lpstr>
      <vt:lpstr>Workload Network (.7)</vt:lpstr>
      <vt:lpstr>Add previously created content library</vt:lpstr>
      <vt:lpstr>Watch deployment of supervisor VM’s</vt:lpstr>
      <vt:lpstr>Watch vCenter log</vt:lpstr>
      <vt:lpstr>Watch connection to AVI (Trouble shooting connect to AKO pod on sup vm)</vt:lpstr>
      <vt:lpstr>Desired results in vCenter log</vt:lpstr>
      <vt:lpstr>Communication with AVI is working it is creating he Service Engines (SE)</vt:lpstr>
      <vt:lpstr>Running Supervisor Cluster with API endpoint</vt:lpstr>
      <vt:lpstr>Results in AVI</vt:lpstr>
      <vt:lpstr>Service Engine (SE) Max Error</vt:lpstr>
      <vt:lpstr>Increase Service Engine (SE)  count(Possible)</vt:lpstr>
      <vt:lpstr>PowerPoint Presentation</vt:lpstr>
      <vt:lpstr>PowerPoint Presentation</vt:lpstr>
      <vt:lpstr>PowerPoint Presentation</vt:lpstr>
      <vt:lpstr>PowerPoint Presentation</vt:lpstr>
      <vt:lpstr>AVI LICENSE</vt:lpstr>
      <vt:lpstr>Not sure where that fits in?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Nested Deploy with AVI </dc:title>
  <dc:creator>Orf Gelbrich</dc:creator>
  <cp:lastModifiedBy>Orf Gelbrich</cp:lastModifiedBy>
  <cp:revision>39</cp:revision>
  <dcterms:created xsi:type="dcterms:W3CDTF">2021-03-17T17:10:43Z</dcterms:created>
  <dcterms:modified xsi:type="dcterms:W3CDTF">2021-03-24T20:23:47Z</dcterms:modified>
</cp:coreProperties>
</file>